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13"/>
  </p:notesMasterIdLst>
  <p:sldIdLst>
    <p:sldId id="256" r:id="rId5"/>
    <p:sldId id="284" r:id="rId6"/>
    <p:sldId id="320" r:id="rId7"/>
    <p:sldId id="321" r:id="rId8"/>
    <p:sldId id="322" r:id="rId9"/>
    <p:sldId id="323" r:id="rId10"/>
    <p:sldId id="324" r:id="rId11"/>
    <p:sldId id="28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192"/>
    <a:srgbClr val="0039AC"/>
    <a:srgbClr val="0036A2"/>
    <a:srgbClr val="99FF99"/>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0" autoAdjust="0"/>
    <p:restoredTop sz="94660"/>
  </p:normalViewPr>
  <p:slideViewPr>
    <p:cSldViewPr>
      <p:cViewPr varScale="1">
        <p:scale>
          <a:sx n="83" d="100"/>
          <a:sy n="83" d="100"/>
        </p:scale>
        <p:origin x="1469"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25FA7F5-2A77-4A13-8BCA-FD21353BA15E}" type="datetimeFigureOut">
              <a:rPr lang="en-US" smtClean="0"/>
              <a:pPr/>
              <a:t>2/27/2021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5F05524-5DA7-4114-A774-DCE1B0202202}" type="slidenum">
              <a:rPr lang="en-US" smtClean="0"/>
              <a:pPr/>
              <a:t>‹#›</a:t>
            </a:fld>
            <a:endParaRPr lang="en-US"/>
          </a:p>
        </p:txBody>
      </p:sp>
    </p:spTree>
    <p:extLst>
      <p:ext uri="{BB962C8B-B14F-4D97-AF65-F5344CB8AC3E}">
        <p14:creationId xmlns:p14="http://schemas.microsoft.com/office/powerpoint/2010/main" val="4096010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7C7406DF-E79B-49CC-B07C-5F40CD21476E}" type="datetime1">
              <a:rPr lang="en-US" smtClean="0"/>
              <a:pPr/>
              <a:t>2/27/2021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A24E4B94-7721-4065-97DA-CBBAC445A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D47541-2102-4AC3-95A0-7DCF4F18CEC4}" type="datetime1">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E4B94-7721-4065-97DA-CBBAC445A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BFE5AED-F53E-4CC9-825B-E8EAC458DA97}" type="datetime1">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E4B94-7721-4065-97DA-CBBAC445A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CF4B42-53B0-4AEF-952A-55C030C2CA57}" type="datetime1">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E4B94-7721-4065-97DA-CBBAC445AEEC}"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487D4B5-3AE4-4F35-B739-061F5EF6BF91}" type="datetime1">
              <a:rPr lang="en-US" smtClean="0"/>
              <a:pPr/>
              <a:t>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4E4B94-7721-4065-97DA-CBBAC445AEE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B74E0E-5AB9-4673-8A02-1B22A48C9CBF}" type="datetime1">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4E4B94-7721-4065-97DA-CBBAC445AEEC}"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8DC8B00-D954-4FCF-8EAB-3B95224A5153}" type="datetime1">
              <a:rPr lang="en-US" smtClean="0"/>
              <a:pPr/>
              <a:t>2/27/2021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4E4B94-7721-4065-97DA-CBBAC445AE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96641FA-5A6C-4789-B355-C93A70BFDF06}" type="datetime1">
              <a:rPr lang="en-US" smtClean="0"/>
              <a:pPr/>
              <a:t>2/27/2021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4E4B94-7721-4065-97DA-CBBAC445AEEC}"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B3CB49-31BE-4B04-981D-D55FB5BD4815}" type="datetime1">
              <a:rPr lang="en-US" smtClean="0"/>
              <a:pPr/>
              <a:t>2/27/2021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4E4B94-7721-4065-97DA-CBBAC445A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2F1C69D-EEBE-4227-9DCE-042B901BEE39}" type="datetime1">
              <a:rPr lang="en-US" smtClean="0"/>
              <a:pPr/>
              <a:t>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4E4B94-7721-4065-97DA-CBBAC445AE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C0480888-BA7C-45CA-ADA2-301BDEB18138}" type="datetime1">
              <a:rPr lang="en-US" smtClean="0"/>
              <a:pPr/>
              <a:t>2/27/2021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24E4B94-7721-4065-97DA-CBBAC445AEE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E0353CA7-E4AD-4AE8-A013-7D1F7EFD27C9}" type="datetime1">
              <a:rPr lang="en-US" smtClean="0"/>
              <a:pPr/>
              <a:t>2/27/2021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A24E4B94-7721-4065-97DA-CBBAC445A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0"/>
            <a:ext cx="7772400" cy="2133600"/>
          </a:xfrm>
        </p:spPr>
        <p:txBody>
          <a:bodyPr>
            <a:noAutofit/>
          </a:bodyPr>
          <a:lstStyle/>
          <a:p>
            <a:r>
              <a:rPr lang="en-US" sz="6000" dirty="0">
                <a:solidFill>
                  <a:srgbClr val="464646"/>
                </a:solidFill>
              </a:rPr>
              <a:t>Steve Manchester</a:t>
            </a:r>
            <a:br>
              <a:rPr lang="en-US" sz="6000" dirty="0">
                <a:solidFill>
                  <a:srgbClr val="464646"/>
                </a:solidFill>
              </a:rPr>
            </a:br>
            <a:r>
              <a:rPr lang="en-US" sz="4000" i="1" dirty="0" smtClean="0">
                <a:solidFill>
                  <a:srgbClr val="464646"/>
                </a:solidFill>
              </a:rPr>
              <a:t>Figuring Out Your Strengths </a:t>
            </a:r>
            <a:r>
              <a:rPr lang="en-US" sz="4000" i="1" dirty="0">
                <a:solidFill>
                  <a:srgbClr val="464646"/>
                </a:solidFill>
              </a:rPr>
              <a:t/>
            </a:r>
            <a:br>
              <a:rPr lang="en-US" sz="4000" i="1" dirty="0">
                <a:solidFill>
                  <a:srgbClr val="464646"/>
                </a:solidFill>
              </a:rPr>
            </a:br>
            <a:r>
              <a:rPr lang="en-US" sz="4000" i="1" dirty="0" smtClean="0">
                <a:solidFill>
                  <a:srgbClr val="464646"/>
                </a:solidFill>
              </a:rPr>
              <a:t>as a Writer</a:t>
            </a:r>
            <a:endParaRPr lang="en-US" sz="5400" i="1" dirty="0"/>
          </a:p>
        </p:txBody>
      </p:sp>
      <p:pic>
        <p:nvPicPr>
          <p:cNvPr id="4" name="Picture 3">
            <a:extLst>
              <a:ext uri="{FF2B5EF4-FFF2-40B4-BE49-F238E27FC236}">
                <a16:creationId xmlns:a16="http://schemas.microsoft.com/office/drawing/2014/main" id="{ACA63BBB-F884-4EDE-B031-11724A278A85}"/>
              </a:ext>
            </a:extLst>
          </p:cNvPr>
          <p:cNvPicPr>
            <a:picLocks noChangeAspect="1"/>
          </p:cNvPicPr>
          <p:nvPr/>
        </p:nvPicPr>
        <p:blipFill>
          <a:blip r:embed="rId2"/>
          <a:stretch>
            <a:fillRect/>
          </a:stretch>
        </p:blipFill>
        <p:spPr>
          <a:xfrm>
            <a:off x="6858000" y="3227833"/>
            <a:ext cx="2232310" cy="172516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029200"/>
          </a:xfrm>
        </p:spPr>
        <p:txBody>
          <a:bodyPr>
            <a:normAutofit fontScale="92500"/>
          </a:bodyPr>
          <a:lstStyle/>
          <a:p>
            <a:pPr marL="0" indent="0">
              <a:lnSpc>
                <a:spcPct val="115000"/>
              </a:lnSpc>
              <a:spcBef>
                <a:spcPts val="0"/>
              </a:spcBef>
              <a:buNone/>
            </a:pPr>
            <a:r>
              <a:rPr lang="en-US" sz="2400" dirty="0">
                <a:solidFill>
                  <a:srgbClr val="212121"/>
                </a:solidFill>
                <a:latin typeface="Times New Roman" panose="02020603050405020304" pitchFamily="18" charset="0"/>
                <a:ea typeface="Times New Roman" panose="02020603050405020304" pitchFamily="18" charset="0"/>
                <a:cs typeface="Times New Roman" panose="02020603050405020304" pitchFamily="18" charset="0"/>
              </a:rPr>
              <a:t>The first step in figuring out your strengths as a writer is to understand what inspires you as a writer. For me, it’s my children, my wife, my family, and the thoughts and feelings I want to share with them—the things in my life that evoke the most emotion and passion.</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Bef>
                <a:spcPts val="0"/>
              </a:spcBef>
              <a:buNone/>
            </a:pPr>
            <a:endParaRPr lang="en-US" sz="1300" dirty="0" smtClean="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0"/>
              </a:spcBef>
              <a:buNone/>
            </a:pPr>
            <a:r>
              <a:rPr lang="en-US" sz="2400" dirty="0" smtClean="0">
                <a:solidFill>
                  <a:srgbClr val="212121"/>
                </a:solidFill>
                <a:latin typeface="Times New Roman" panose="02020603050405020304" pitchFamily="18" charset="0"/>
                <a:ea typeface="Times New Roman" panose="02020603050405020304" pitchFamily="18" charset="0"/>
                <a:cs typeface="Times New Roman" panose="02020603050405020304" pitchFamily="18" charset="0"/>
              </a:rPr>
              <a:t>To </a:t>
            </a:r>
            <a:r>
              <a:rPr lang="en-US" sz="2400" dirty="0">
                <a:solidFill>
                  <a:srgbClr val="212121"/>
                </a:solidFill>
                <a:latin typeface="Times New Roman" panose="02020603050405020304" pitchFamily="18" charset="0"/>
                <a:ea typeface="Times New Roman" panose="02020603050405020304" pitchFamily="18" charset="0"/>
                <a:cs typeface="Times New Roman" panose="02020603050405020304" pitchFamily="18" charset="0"/>
              </a:rPr>
              <a:t>discover your true inspiration—your muse—ask yourself two simple questions: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598932" lvl="1" indent="-342900">
              <a:lnSpc>
                <a:spcPct val="115000"/>
              </a:lnSpc>
              <a:spcBef>
                <a:spcPts val="0"/>
              </a:spcBef>
              <a:buFont typeface="Symbol" panose="05050102010706020507" pitchFamily="18" charset="2"/>
              <a:buChar char=""/>
            </a:pPr>
            <a:r>
              <a:rPr lang="en-US" sz="2200" i="1" dirty="0">
                <a:solidFill>
                  <a:srgbClr val="212121"/>
                </a:solidFill>
                <a:latin typeface="Times New Roman" panose="02020603050405020304" pitchFamily="18" charset="0"/>
                <a:ea typeface="Times New Roman" panose="02020603050405020304" pitchFamily="18" charset="0"/>
                <a:cs typeface="Times New Roman" panose="02020603050405020304" pitchFamily="18" charset="0"/>
              </a:rPr>
              <a:t>What do I really want to write about? </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598932" lvl="1" indent="-342900">
              <a:lnSpc>
                <a:spcPct val="115000"/>
              </a:lnSpc>
              <a:spcBef>
                <a:spcPts val="0"/>
              </a:spcBef>
              <a:buFont typeface="Symbol" panose="05050102010706020507" pitchFamily="18" charset="2"/>
              <a:buChar char=""/>
            </a:pPr>
            <a:r>
              <a:rPr lang="en-US" sz="2200" i="1" dirty="0">
                <a:solidFill>
                  <a:srgbClr val="212121"/>
                </a:solidFill>
                <a:latin typeface="Times New Roman" panose="02020603050405020304" pitchFamily="18" charset="0"/>
                <a:ea typeface="Times New Roman" panose="02020603050405020304" pitchFamily="18" charset="0"/>
                <a:cs typeface="Times New Roman" panose="02020603050405020304" pitchFamily="18" charset="0"/>
              </a:rPr>
              <a:t>If I were writing only for myself, what would I write?</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Bef>
                <a:spcPts val="0"/>
              </a:spcBef>
              <a:buNone/>
            </a:pPr>
            <a:r>
              <a:rPr lang="en-US" sz="2400" dirty="0">
                <a:solidFill>
                  <a:srgbClr val="21212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Bef>
                <a:spcPts val="0"/>
              </a:spcBef>
              <a:buNone/>
            </a:pPr>
            <a:r>
              <a:rPr lang="en-US" sz="2400" dirty="0" smtClean="0">
                <a:solidFill>
                  <a:srgbClr val="212121"/>
                </a:solidFill>
                <a:latin typeface="Times New Roman" panose="02020603050405020304" pitchFamily="18" charset="0"/>
                <a:ea typeface="Times New Roman" panose="02020603050405020304" pitchFamily="18" charset="0"/>
                <a:cs typeface="Times New Roman" panose="02020603050405020304" pitchFamily="18" charset="0"/>
              </a:rPr>
              <a:t>Once </a:t>
            </a:r>
            <a:r>
              <a:rPr lang="en-US" sz="2400" dirty="0">
                <a:solidFill>
                  <a:srgbClr val="212121"/>
                </a:solidFill>
                <a:latin typeface="Times New Roman" panose="02020603050405020304" pitchFamily="18" charset="0"/>
                <a:ea typeface="Times New Roman" panose="02020603050405020304" pitchFamily="18" charset="0"/>
                <a:cs typeface="Times New Roman" panose="02020603050405020304" pitchFamily="18" charset="0"/>
              </a:rPr>
              <a:t>you have the answers to these, follow it up with an honest assessment: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598932" lvl="1" indent="-342900">
              <a:lnSpc>
                <a:spcPct val="115000"/>
              </a:lnSpc>
              <a:spcBef>
                <a:spcPts val="0"/>
              </a:spcBef>
              <a:buFont typeface="Symbol" panose="05050102010706020507" pitchFamily="18" charset="2"/>
              <a:buChar char=""/>
            </a:pPr>
            <a:r>
              <a:rPr lang="en-US" sz="2200" i="1" dirty="0">
                <a:solidFill>
                  <a:srgbClr val="212121"/>
                </a:solidFill>
                <a:latin typeface="Times New Roman" panose="02020603050405020304" pitchFamily="18" charset="0"/>
                <a:ea typeface="Times New Roman" panose="02020603050405020304" pitchFamily="18" charset="0"/>
                <a:cs typeface="Times New Roman" panose="02020603050405020304" pitchFamily="18" charset="0"/>
              </a:rPr>
              <a:t>How comfortable (and skilled) am I with this sort of writing?</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2400" dirty="0">
              <a:solidFill>
                <a:srgbClr val="003192"/>
              </a:solidFill>
            </a:endParaRPr>
          </a:p>
        </p:txBody>
      </p:sp>
      <p:sp>
        <p:nvSpPr>
          <p:cNvPr id="3" name="Slide Number Placeholder 2"/>
          <p:cNvSpPr>
            <a:spLocks noGrp="1"/>
          </p:cNvSpPr>
          <p:nvPr>
            <p:ph type="sldNum" sz="quarter" idx="12"/>
          </p:nvPr>
        </p:nvSpPr>
        <p:spPr/>
        <p:txBody>
          <a:bodyPr/>
          <a:lstStyle/>
          <a:p>
            <a:fld id="{A24E4B94-7721-4065-97DA-CBBAC445AEEC}" type="slidenum">
              <a:rPr lang="en-US" smtClean="0">
                <a:solidFill>
                  <a:prstClr val="black"/>
                </a:solidFill>
              </a:rPr>
              <a:pPr/>
              <a:t>2</a:t>
            </a:fld>
            <a:endParaRPr lang="en-US">
              <a:solidFill>
                <a:prstClr val="black"/>
              </a:solidFill>
            </a:endParaRPr>
          </a:p>
        </p:txBody>
      </p:sp>
      <p:sp>
        <p:nvSpPr>
          <p:cNvPr id="4" name="Title 3"/>
          <p:cNvSpPr>
            <a:spLocks noGrp="1"/>
          </p:cNvSpPr>
          <p:nvPr>
            <p:ph type="title"/>
          </p:nvPr>
        </p:nvSpPr>
        <p:spPr/>
        <p:txBody>
          <a:bodyPr>
            <a:normAutofit/>
          </a:bodyPr>
          <a:lstStyle/>
          <a:p>
            <a:r>
              <a:rPr lang="en-US" dirty="0" smtClean="0"/>
              <a:t>The Real Questions</a:t>
            </a:r>
            <a:endParaRPr lang="en-US" dirty="0"/>
          </a:p>
        </p:txBody>
      </p:sp>
      <p:pic>
        <p:nvPicPr>
          <p:cNvPr id="5" name="Picture 4">
            <a:extLst>
              <a:ext uri="{FF2B5EF4-FFF2-40B4-BE49-F238E27FC236}">
                <a16:creationId xmlns:a16="http://schemas.microsoft.com/office/drawing/2014/main" id="{ACA63BBB-F884-4EDE-B031-11724A278A85}"/>
              </a:ext>
            </a:extLst>
          </p:cNvPr>
          <p:cNvPicPr>
            <a:picLocks noChangeAspect="1"/>
          </p:cNvPicPr>
          <p:nvPr/>
        </p:nvPicPr>
        <p:blipFill>
          <a:blip r:embed="rId2"/>
          <a:stretch>
            <a:fillRect/>
          </a:stretch>
        </p:blipFill>
        <p:spPr>
          <a:xfrm>
            <a:off x="7655845" y="76200"/>
            <a:ext cx="1411955" cy="1091183"/>
          </a:xfrm>
          <a:prstGeom prst="rect">
            <a:avLst/>
          </a:prstGeom>
        </p:spPr>
      </p:pic>
    </p:spTree>
    <p:extLst>
      <p:ext uri="{BB962C8B-B14F-4D97-AF65-F5344CB8AC3E}">
        <p14:creationId xmlns:p14="http://schemas.microsoft.com/office/powerpoint/2010/main" val="3807537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029200"/>
          </a:xfrm>
        </p:spPr>
        <p:txBody>
          <a:bodyPr>
            <a:normAutofit fontScale="92500" lnSpcReduction="20000"/>
          </a:bodyPr>
          <a:lstStyle/>
          <a:p>
            <a:pPr marL="800100" marR="0" lvl="1" indent="-342900">
              <a:spcBef>
                <a:spcPts val="0"/>
              </a:spcBef>
              <a:spcAft>
                <a:spcPts val="0"/>
              </a:spcAft>
              <a:buFont typeface="Wingdings" panose="05000000000000000000" pitchFamily="2" charset="2"/>
              <a:buChar char="Ø"/>
              <a:tabLst>
                <a:tab pos="457200" algn="l"/>
              </a:tabLst>
            </a:pPr>
            <a:r>
              <a:rPr lang="en-US" sz="2400" dirty="0">
                <a:latin typeface="Times New Roman" panose="02020603050405020304" pitchFamily="18" charset="0"/>
                <a:ea typeface="Calibri" panose="020F0502020204030204" pitchFamily="34" charset="0"/>
                <a:cs typeface="Times New Roman" panose="02020603050405020304" pitchFamily="18" charset="0"/>
              </a:rPr>
              <a:t>Becoming a voracious reader does several things: it increases your vocabulary, it offers you an ongoing class on writing (and how other professionals apply their craft), and so on.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marL="457200" marR="0" lvl="1" indent="0">
              <a:spcBef>
                <a:spcPts val="0"/>
              </a:spcBef>
              <a:spcAft>
                <a:spcPts val="0"/>
              </a:spcAft>
              <a:buNone/>
              <a:tabLst>
                <a:tab pos="457200" algn="l"/>
              </a:tabLst>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800100" marR="0" lvl="1" indent="-342900">
              <a:spcBef>
                <a:spcPts val="0"/>
              </a:spcBef>
              <a:spcAft>
                <a:spcPts val="0"/>
              </a:spcAft>
              <a:buFont typeface="Wingdings" panose="05000000000000000000" pitchFamily="2" charset="2"/>
              <a:buChar char="Ø"/>
              <a:tabLst>
                <a:tab pos="457200" algn="l"/>
              </a:tabLst>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The </a:t>
            </a:r>
            <a:r>
              <a:rPr lang="en-US" sz="2400" dirty="0">
                <a:latin typeface="Times New Roman" panose="02020603050405020304" pitchFamily="18" charset="0"/>
                <a:ea typeface="Calibri" panose="020F0502020204030204" pitchFamily="34" charset="0"/>
                <a:cs typeface="Times New Roman" panose="02020603050405020304" pitchFamily="18" charset="0"/>
              </a:rPr>
              <a:t>more you read, the easier it is to make an honest assessment of where you stand amongst those who write within the same genre(s). It’s hard to know where your work fits unless you know what your competition is out there in the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market.</a:t>
            </a:r>
          </a:p>
          <a:p>
            <a:pPr marL="457200" marR="0" lvl="1" indent="0">
              <a:spcBef>
                <a:spcPts val="0"/>
              </a:spcBef>
              <a:spcAft>
                <a:spcPts val="0"/>
              </a:spcAft>
              <a:buNone/>
              <a:tabLst>
                <a:tab pos="457200" algn="l"/>
              </a:tabLst>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800100" marR="0" lvl="1" indent="-342900">
              <a:spcBef>
                <a:spcPts val="0"/>
              </a:spcBef>
              <a:spcAft>
                <a:spcPts val="0"/>
              </a:spcAft>
              <a:buFont typeface="Wingdings" panose="05000000000000000000" pitchFamily="2" charset="2"/>
              <a:buChar char="Ø"/>
              <a:tabLst>
                <a:tab pos="457200" algn="l"/>
              </a:tabLst>
            </a:pPr>
            <a:r>
              <a:rPr lang="en-US" sz="2400" i="1" dirty="0" smtClean="0">
                <a:latin typeface="Times New Roman" panose="02020603050405020304" pitchFamily="18" charset="0"/>
                <a:ea typeface="Calibri" panose="020F0502020204030204" pitchFamily="34" charset="0"/>
                <a:cs typeface="Times New Roman" panose="02020603050405020304" pitchFamily="18" charset="0"/>
              </a:rPr>
              <a:t>FRIENDLY REMINDER</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While </a:t>
            </a:r>
            <a:r>
              <a:rPr lang="en-US" sz="2400" dirty="0">
                <a:latin typeface="Times New Roman" panose="02020603050405020304" pitchFamily="18" charset="0"/>
                <a:ea typeface="Calibri" panose="020F0502020204030204" pitchFamily="34" charset="0"/>
                <a:cs typeface="Times New Roman" panose="02020603050405020304" pitchFamily="18" charset="0"/>
              </a:rPr>
              <a:t>I’m in the process of writing, I guard against becoming unwittingly impressed by certain passages or word usages from another writer that may catch my fancy.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marL="457200" marR="0" lvl="1" indent="0">
              <a:spcBef>
                <a:spcPts val="0"/>
              </a:spcBef>
              <a:spcAft>
                <a:spcPts val="0"/>
              </a:spcAft>
              <a:buNone/>
              <a:tabLst>
                <a:tab pos="457200" algn="l"/>
              </a:tabLst>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800100" marR="0" lvl="1" indent="-342900">
              <a:spcBef>
                <a:spcPts val="0"/>
              </a:spcBef>
              <a:spcAft>
                <a:spcPts val="0"/>
              </a:spcAft>
              <a:buFont typeface="Wingdings" panose="05000000000000000000" pitchFamily="2" charset="2"/>
              <a:buChar char="Ø"/>
              <a:tabLst>
                <a:tab pos="457200" algn="l"/>
              </a:tabLst>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When </a:t>
            </a:r>
            <a:r>
              <a:rPr lang="en-US" sz="2400" dirty="0">
                <a:latin typeface="Times New Roman" panose="02020603050405020304" pitchFamily="18" charset="0"/>
                <a:ea typeface="Calibri" panose="020F0502020204030204" pitchFamily="34" charset="0"/>
                <a:cs typeface="Times New Roman" panose="02020603050405020304" pitchFamily="18" charset="0"/>
              </a:rPr>
              <a:t>it’s all said and done, reading helps you find your writing strengths through recognition of what you already possess, as well as areas that need improvement—or more focused training—on your part.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2400" dirty="0">
              <a:solidFill>
                <a:srgbClr val="003192"/>
              </a:solidFill>
            </a:endParaRPr>
          </a:p>
        </p:txBody>
      </p:sp>
      <p:sp>
        <p:nvSpPr>
          <p:cNvPr id="3" name="Slide Number Placeholder 2"/>
          <p:cNvSpPr>
            <a:spLocks noGrp="1"/>
          </p:cNvSpPr>
          <p:nvPr>
            <p:ph type="sldNum" sz="quarter" idx="12"/>
          </p:nvPr>
        </p:nvSpPr>
        <p:spPr/>
        <p:txBody>
          <a:bodyPr/>
          <a:lstStyle/>
          <a:p>
            <a:fld id="{A24E4B94-7721-4065-97DA-CBBAC445AEEC}" type="slidenum">
              <a:rPr lang="en-US" smtClean="0">
                <a:solidFill>
                  <a:prstClr val="black"/>
                </a:solidFill>
              </a:rPr>
              <a:pPr/>
              <a:t>3</a:t>
            </a:fld>
            <a:endParaRPr lang="en-US">
              <a:solidFill>
                <a:prstClr val="black"/>
              </a:solidFill>
            </a:endParaRPr>
          </a:p>
        </p:txBody>
      </p:sp>
      <p:sp>
        <p:nvSpPr>
          <p:cNvPr id="4" name="Title 3"/>
          <p:cNvSpPr>
            <a:spLocks noGrp="1"/>
          </p:cNvSpPr>
          <p:nvPr>
            <p:ph type="title"/>
          </p:nvPr>
        </p:nvSpPr>
        <p:spPr/>
        <p:txBody>
          <a:bodyPr>
            <a:normAutofit/>
          </a:bodyPr>
          <a:lstStyle/>
          <a:p>
            <a:r>
              <a:rPr lang="en-US" dirty="0" smtClean="0"/>
              <a:t>Read</a:t>
            </a:r>
            <a:endParaRPr lang="en-US" dirty="0"/>
          </a:p>
        </p:txBody>
      </p:sp>
      <p:pic>
        <p:nvPicPr>
          <p:cNvPr id="5" name="Picture 4">
            <a:extLst>
              <a:ext uri="{FF2B5EF4-FFF2-40B4-BE49-F238E27FC236}">
                <a16:creationId xmlns:a16="http://schemas.microsoft.com/office/drawing/2014/main" id="{ACA63BBB-F884-4EDE-B031-11724A278A85}"/>
              </a:ext>
            </a:extLst>
          </p:cNvPr>
          <p:cNvPicPr>
            <a:picLocks noChangeAspect="1"/>
          </p:cNvPicPr>
          <p:nvPr/>
        </p:nvPicPr>
        <p:blipFill>
          <a:blip r:embed="rId2"/>
          <a:stretch>
            <a:fillRect/>
          </a:stretch>
        </p:blipFill>
        <p:spPr>
          <a:xfrm>
            <a:off x="7655845" y="76200"/>
            <a:ext cx="1411955" cy="1091183"/>
          </a:xfrm>
          <a:prstGeom prst="rect">
            <a:avLst/>
          </a:prstGeom>
        </p:spPr>
      </p:pic>
    </p:spTree>
    <p:extLst>
      <p:ext uri="{BB962C8B-B14F-4D97-AF65-F5344CB8AC3E}">
        <p14:creationId xmlns:p14="http://schemas.microsoft.com/office/powerpoint/2010/main" val="2801724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029200"/>
          </a:xfrm>
        </p:spPr>
        <p:txBody>
          <a:bodyPr>
            <a:normAutofit/>
          </a:bodyPr>
          <a:lstStyle/>
          <a:p>
            <a:pPr marL="800100" marR="0" lvl="1" indent="-342900">
              <a:spcBef>
                <a:spcPts val="0"/>
              </a:spcBef>
              <a:spcAft>
                <a:spcPts val="0"/>
              </a:spcAft>
              <a:buFont typeface="Wingdings" panose="05000000000000000000" pitchFamily="2" charset="2"/>
              <a:buChar char="Ø"/>
            </a:pPr>
            <a:r>
              <a:rPr lang="en-US" sz="2400" dirty="0">
                <a:latin typeface="Times New Roman" panose="02020603050405020304" pitchFamily="18" charset="0"/>
                <a:ea typeface="Calibri" panose="020F0502020204030204" pitchFamily="34" charset="0"/>
                <a:cs typeface="Times New Roman" panose="02020603050405020304" pitchFamily="18" charset="0"/>
              </a:rPr>
              <a:t>Plot lines, character development and scene setting should all be fleshed out in the outlining process.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Creating </a:t>
            </a:r>
            <a:r>
              <a:rPr lang="en-US" sz="2400" dirty="0">
                <a:latin typeface="Times New Roman" panose="02020603050405020304" pitchFamily="18" charset="0"/>
                <a:ea typeface="Calibri" panose="020F0502020204030204" pitchFamily="34" charset="0"/>
                <a:cs typeface="Times New Roman" panose="02020603050405020304" pitchFamily="18" charset="0"/>
              </a:rPr>
              <a:t>a detailed storyboard actually frees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you </a:t>
            </a:r>
            <a:r>
              <a:rPr lang="en-US" sz="2400" dirty="0">
                <a:latin typeface="Times New Roman" panose="02020603050405020304" pitchFamily="18" charset="0"/>
                <a:ea typeface="Calibri" panose="020F0502020204030204" pitchFamily="34" charset="0"/>
                <a:cs typeface="Times New Roman" panose="02020603050405020304" pitchFamily="18" charset="0"/>
              </a:rPr>
              <a:t>up to write—really go at it—without wondering or worrying where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your </a:t>
            </a:r>
            <a:r>
              <a:rPr lang="en-US" sz="2400" dirty="0">
                <a:latin typeface="Times New Roman" panose="02020603050405020304" pitchFamily="18" charset="0"/>
                <a:ea typeface="Calibri" panose="020F0502020204030204" pitchFamily="34" charset="0"/>
                <a:cs typeface="Times New Roman" panose="02020603050405020304" pitchFamily="18" charset="0"/>
              </a:rPr>
              <a:t>story needs to go next. The storyboard is merely a road map.  </a:t>
            </a: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marL="457200" marR="0" lvl="1" indent="0">
              <a:spcBef>
                <a:spcPts val="0"/>
              </a:spcBef>
              <a:spcAft>
                <a:spcPts val="0"/>
              </a:spcAft>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800100" marR="0" lvl="1" indent="-342900">
              <a:spcBef>
                <a:spcPts val="0"/>
              </a:spcBef>
              <a:spcAft>
                <a:spcPts val="0"/>
              </a:spcAft>
              <a:buFont typeface="Wingdings" panose="05000000000000000000" pitchFamily="2" charset="2"/>
              <a:buChar char="Ø"/>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As </a:t>
            </a:r>
            <a:r>
              <a:rPr lang="en-US" sz="2400" dirty="0">
                <a:latin typeface="Times New Roman" panose="02020603050405020304" pitchFamily="18" charset="0"/>
                <a:ea typeface="Calibri" panose="020F0502020204030204" pitchFamily="34" charset="0"/>
                <a:cs typeface="Times New Roman" panose="02020603050405020304" pitchFamily="18" charset="0"/>
              </a:rPr>
              <a:t>a benefit of storyboarding, you’ll be able to identify your writing strengths (as well as your weaknesses) during the process; it isn’t difficult to determine what comes easy to you and what requires much more time and effort. In fact, these truths may jump right out at you from the written outline.</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2400" dirty="0">
              <a:solidFill>
                <a:srgbClr val="003192"/>
              </a:solidFill>
            </a:endParaRPr>
          </a:p>
        </p:txBody>
      </p:sp>
      <p:sp>
        <p:nvSpPr>
          <p:cNvPr id="3" name="Slide Number Placeholder 2"/>
          <p:cNvSpPr>
            <a:spLocks noGrp="1"/>
          </p:cNvSpPr>
          <p:nvPr>
            <p:ph type="sldNum" sz="quarter" idx="12"/>
          </p:nvPr>
        </p:nvSpPr>
        <p:spPr/>
        <p:txBody>
          <a:bodyPr/>
          <a:lstStyle/>
          <a:p>
            <a:fld id="{A24E4B94-7721-4065-97DA-CBBAC445AEEC}" type="slidenum">
              <a:rPr lang="en-US" smtClean="0">
                <a:solidFill>
                  <a:prstClr val="black"/>
                </a:solidFill>
              </a:rPr>
              <a:pPr/>
              <a:t>4</a:t>
            </a:fld>
            <a:endParaRPr lang="en-US">
              <a:solidFill>
                <a:prstClr val="black"/>
              </a:solidFill>
            </a:endParaRPr>
          </a:p>
        </p:txBody>
      </p:sp>
      <p:sp>
        <p:nvSpPr>
          <p:cNvPr id="4" name="Title 3"/>
          <p:cNvSpPr>
            <a:spLocks noGrp="1"/>
          </p:cNvSpPr>
          <p:nvPr>
            <p:ph type="title"/>
          </p:nvPr>
        </p:nvSpPr>
        <p:spPr/>
        <p:txBody>
          <a:bodyPr>
            <a:normAutofit/>
          </a:bodyPr>
          <a:lstStyle/>
          <a:p>
            <a:r>
              <a:rPr lang="en-US" dirty="0" smtClean="0"/>
              <a:t>Storyboard</a:t>
            </a:r>
            <a:endParaRPr lang="en-US" dirty="0"/>
          </a:p>
        </p:txBody>
      </p:sp>
      <p:pic>
        <p:nvPicPr>
          <p:cNvPr id="5" name="Picture 4">
            <a:extLst>
              <a:ext uri="{FF2B5EF4-FFF2-40B4-BE49-F238E27FC236}">
                <a16:creationId xmlns:a16="http://schemas.microsoft.com/office/drawing/2014/main" id="{ACA63BBB-F884-4EDE-B031-11724A278A85}"/>
              </a:ext>
            </a:extLst>
          </p:cNvPr>
          <p:cNvPicPr>
            <a:picLocks noChangeAspect="1"/>
          </p:cNvPicPr>
          <p:nvPr/>
        </p:nvPicPr>
        <p:blipFill>
          <a:blip r:embed="rId2"/>
          <a:stretch>
            <a:fillRect/>
          </a:stretch>
        </p:blipFill>
        <p:spPr>
          <a:xfrm>
            <a:off x="7655845" y="76200"/>
            <a:ext cx="1411955" cy="1091183"/>
          </a:xfrm>
          <a:prstGeom prst="rect">
            <a:avLst/>
          </a:prstGeom>
        </p:spPr>
      </p:pic>
    </p:spTree>
    <p:extLst>
      <p:ext uri="{BB962C8B-B14F-4D97-AF65-F5344CB8AC3E}">
        <p14:creationId xmlns:p14="http://schemas.microsoft.com/office/powerpoint/2010/main" val="1029562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029200"/>
          </a:xfrm>
        </p:spPr>
        <p:txBody>
          <a:bodyPr>
            <a:normAutofit fontScale="85000" lnSpcReduction="10000"/>
          </a:bodyPr>
          <a:lstStyle/>
          <a:p>
            <a:pPr marL="763524" indent="-342900">
              <a:lnSpc>
                <a:spcPct val="115000"/>
              </a:lnSpc>
              <a:spcBef>
                <a:spcPts val="0"/>
              </a:spcBef>
              <a:buFont typeface="Wingdings" panose="05000000000000000000" pitchFamily="2" charset="2"/>
              <a:buChar char="Ø"/>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The trick to finding your true style: Most writers love to pen what they love to read. If you hate horror stories, then don’t write them. If you don’t enjoy a good mystery, then you probably shouldn’t be creating one. </a:t>
            </a:r>
            <a:r>
              <a:rPr lang="en-US" sz="2400" dirty="0">
                <a:latin typeface="Times New Roman" panose="02020603050405020304" pitchFamily="18" charset="0"/>
                <a:ea typeface="Calibri" panose="020F0502020204030204" pitchFamily="34" charset="0"/>
                <a:cs typeface="Times New Roman" panose="02020603050405020304" pitchFamily="18" charset="0"/>
              </a:rPr>
              <a:t>Again, write what you feel passionate about, what excites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you.</a:t>
            </a:r>
          </a:p>
          <a:p>
            <a:pPr marL="420624" indent="0">
              <a:lnSpc>
                <a:spcPct val="115000"/>
              </a:lnSpc>
              <a:spcBef>
                <a:spcPts val="0"/>
              </a:spcBef>
              <a:buNone/>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marL="763524" indent="-342900">
              <a:lnSpc>
                <a:spcPct val="115000"/>
              </a:lnSpc>
              <a:spcBef>
                <a:spcPts val="0"/>
              </a:spcBef>
              <a:buFont typeface="Wingdings" panose="05000000000000000000" pitchFamily="2" charset="2"/>
              <a:buChar char="Ø"/>
            </a:pP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As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much as it is a craft or a passion, writing is also a discipline that requires training just like any other. Write every day, or at least schedule time dedicated to your writing.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Eventually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you’ll learn to write even when you don’t want to, which is an important trait toward becoming both prolific and professional. T</a:t>
            </a:r>
            <a:r>
              <a:rPr lang="en-US" sz="2400" dirty="0">
                <a:latin typeface="Times New Roman" panose="02020603050405020304" pitchFamily="18" charset="0"/>
                <a:ea typeface="Calibri" panose="020F0502020204030204" pitchFamily="34" charset="0"/>
                <a:cs typeface="Times New Roman" panose="02020603050405020304" pitchFamily="18" charset="0"/>
              </a:rPr>
              <a:t>rue </a:t>
            </a:r>
            <a:r>
              <a:rPr lang="en-US" sz="2400" i="1" dirty="0">
                <a:latin typeface="Times New Roman" panose="02020603050405020304" pitchFamily="18" charset="0"/>
                <a:ea typeface="Calibri" panose="020F0502020204030204" pitchFamily="34" charset="0"/>
                <a:cs typeface="Times New Roman" panose="02020603050405020304" pitchFamily="18" charset="0"/>
              </a:rPr>
              <a:t>strength</a:t>
            </a:r>
            <a:r>
              <a:rPr lang="en-US" sz="2400" dirty="0">
                <a:latin typeface="Times New Roman" panose="02020603050405020304" pitchFamily="18" charset="0"/>
                <a:ea typeface="Calibri" panose="020F0502020204030204" pitchFamily="34" charset="0"/>
                <a:cs typeface="Times New Roman" panose="02020603050405020304" pitchFamily="18" charset="0"/>
              </a:rPr>
              <a:t> comes from training—and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discipline.</a:t>
            </a:r>
          </a:p>
          <a:p>
            <a:pPr marL="420624" indent="0">
              <a:lnSpc>
                <a:spcPct val="115000"/>
              </a:lnSpc>
              <a:spcBef>
                <a:spcPts val="0"/>
              </a:spcBef>
              <a:buNone/>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420624" indent="0">
              <a:lnSpc>
                <a:spcPct val="115000"/>
              </a:lnSpc>
              <a:spcBef>
                <a:spcPts val="0"/>
              </a:spcBef>
              <a:buNone/>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Forgive </a:t>
            </a:r>
            <a:r>
              <a:rPr lang="en-US" sz="2400" dirty="0">
                <a:latin typeface="Times New Roman" panose="02020603050405020304" pitchFamily="18" charset="0"/>
                <a:ea typeface="Calibri" panose="020F0502020204030204" pitchFamily="34" charset="0"/>
                <a:cs typeface="Times New Roman" panose="02020603050405020304" pitchFamily="18" charset="0"/>
              </a:rPr>
              <a:t>the three clichés below, but before finding your writing strengths you must ensure that you’re employing several basic writing principles</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i="1" dirty="0" smtClean="0">
                <a:latin typeface="Times New Roman" panose="02020603050405020304" pitchFamily="18" charset="0"/>
                <a:ea typeface="Calibri" panose="020F0502020204030204" pitchFamily="34" charset="0"/>
                <a:cs typeface="Times New Roman" panose="02020603050405020304" pitchFamily="18" charset="0"/>
              </a:rPr>
              <a:t>Show, Don’t Tell * Familiar Material * Less Is More</a:t>
            </a:r>
            <a:endParaRPr lang="en-US" sz="2000" i="1" dirty="0">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2400" dirty="0">
              <a:solidFill>
                <a:srgbClr val="003192"/>
              </a:solidFill>
            </a:endParaRPr>
          </a:p>
        </p:txBody>
      </p:sp>
      <p:sp>
        <p:nvSpPr>
          <p:cNvPr id="3" name="Slide Number Placeholder 2"/>
          <p:cNvSpPr>
            <a:spLocks noGrp="1"/>
          </p:cNvSpPr>
          <p:nvPr>
            <p:ph type="sldNum" sz="quarter" idx="12"/>
          </p:nvPr>
        </p:nvSpPr>
        <p:spPr/>
        <p:txBody>
          <a:bodyPr/>
          <a:lstStyle/>
          <a:p>
            <a:fld id="{A24E4B94-7721-4065-97DA-CBBAC445AEEC}" type="slidenum">
              <a:rPr lang="en-US" smtClean="0">
                <a:solidFill>
                  <a:prstClr val="black"/>
                </a:solidFill>
              </a:rPr>
              <a:pPr/>
              <a:t>5</a:t>
            </a:fld>
            <a:endParaRPr lang="en-US">
              <a:solidFill>
                <a:prstClr val="black"/>
              </a:solidFill>
            </a:endParaRPr>
          </a:p>
        </p:txBody>
      </p:sp>
      <p:sp>
        <p:nvSpPr>
          <p:cNvPr id="4" name="Title 3"/>
          <p:cNvSpPr>
            <a:spLocks noGrp="1"/>
          </p:cNvSpPr>
          <p:nvPr>
            <p:ph type="title"/>
          </p:nvPr>
        </p:nvSpPr>
        <p:spPr/>
        <p:txBody>
          <a:bodyPr>
            <a:normAutofit/>
          </a:bodyPr>
          <a:lstStyle/>
          <a:p>
            <a:r>
              <a:rPr lang="en-US" dirty="0" smtClean="0"/>
              <a:t>Write</a:t>
            </a:r>
            <a:endParaRPr lang="en-US" dirty="0"/>
          </a:p>
        </p:txBody>
      </p:sp>
      <p:pic>
        <p:nvPicPr>
          <p:cNvPr id="5" name="Picture 4">
            <a:extLst>
              <a:ext uri="{FF2B5EF4-FFF2-40B4-BE49-F238E27FC236}">
                <a16:creationId xmlns:a16="http://schemas.microsoft.com/office/drawing/2014/main" id="{ACA63BBB-F884-4EDE-B031-11724A278A85}"/>
              </a:ext>
            </a:extLst>
          </p:cNvPr>
          <p:cNvPicPr>
            <a:picLocks noChangeAspect="1"/>
          </p:cNvPicPr>
          <p:nvPr/>
        </p:nvPicPr>
        <p:blipFill>
          <a:blip r:embed="rId2"/>
          <a:stretch>
            <a:fillRect/>
          </a:stretch>
        </p:blipFill>
        <p:spPr>
          <a:xfrm>
            <a:off x="7655845" y="76200"/>
            <a:ext cx="1411955" cy="1091183"/>
          </a:xfrm>
          <a:prstGeom prst="rect">
            <a:avLst/>
          </a:prstGeom>
        </p:spPr>
      </p:pic>
    </p:spTree>
    <p:extLst>
      <p:ext uri="{BB962C8B-B14F-4D97-AF65-F5344CB8AC3E}">
        <p14:creationId xmlns:p14="http://schemas.microsoft.com/office/powerpoint/2010/main" val="951910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029200"/>
          </a:xfrm>
        </p:spPr>
        <p:txBody>
          <a:bodyPr>
            <a:normAutofit lnSpcReduction="10000"/>
          </a:bodyPr>
          <a:lstStyle/>
          <a:p>
            <a:pPr>
              <a:buFont typeface="Wingdings" panose="05000000000000000000" pitchFamily="2" charset="2"/>
              <a:buChar char="Ø"/>
            </a:pPr>
            <a:r>
              <a:rPr lang="en-US" sz="1900" dirty="0" smtClean="0">
                <a:latin typeface="Times New Roman" panose="02020603050405020304" pitchFamily="18" charset="0"/>
                <a:cs typeface="Times New Roman" panose="02020603050405020304" pitchFamily="18" charset="0"/>
              </a:rPr>
              <a:t>Whenever </a:t>
            </a:r>
            <a:r>
              <a:rPr lang="en-US" sz="1900" dirty="0">
                <a:latin typeface="Times New Roman" panose="02020603050405020304" pitchFamily="18" charset="0"/>
                <a:cs typeface="Times New Roman" panose="02020603050405020304" pitchFamily="18" charset="0"/>
              </a:rPr>
              <a:t>I complete the first draft of a new novel—and go through it twice with my editor’s hat on—I place the manuscript in the bottom drawer of my desk and leave it alone for at least three to four weeks. When I return to it, it always reads much </a:t>
            </a:r>
            <a:r>
              <a:rPr lang="en-US" sz="1900" dirty="0" smtClean="0">
                <a:latin typeface="Times New Roman" panose="02020603050405020304" pitchFamily="18" charset="0"/>
                <a:cs typeface="Times New Roman" panose="02020603050405020304" pitchFamily="18" charset="0"/>
              </a:rPr>
              <a:t>differently </a:t>
            </a:r>
            <a:r>
              <a:rPr lang="en-US" sz="1900" dirty="0">
                <a:latin typeface="Times New Roman" panose="02020603050405020304" pitchFamily="18" charset="0"/>
                <a:cs typeface="Times New Roman" panose="02020603050405020304" pitchFamily="18" charset="0"/>
              </a:rPr>
              <a:t>than I remember—highlighting the holes (or weaknesses) in the </a:t>
            </a:r>
            <a:r>
              <a:rPr lang="en-US" sz="1900" dirty="0" smtClean="0">
                <a:latin typeface="Times New Roman" panose="02020603050405020304" pitchFamily="18" charset="0"/>
                <a:cs typeface="Times New Roman" panose="02020603050405020304" pitchFamily="18" charset="0"/>
              </a:rPr>
              <a:t>writing.</a:t>
            </a:r>
          </a:p>
          <a:p>
            <a:pPr marL="109728" indent="0">
              <a:buNone/>
            </a:pPr>
            <a:endParaRPr lang="en-US" sz="19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900" dirty="0" smtClean="0">
                <a:latin typeface="Times New Roman" panose="02020603050405020304" pitchFamily="18" charset="0"/>
                <a:cs typeface="Times New Roman" panose="02020603050405020304" pitchFamily="18" charset="0"/>
              </a:rPr>
              <a:t>The </a:t>
            </a:r>
            <a:r>
              <a:rPr lang="en-US" sz="1900" dirty="0">
                <a:latin typeface="Times New Roman" panose="02020603050405020304" pitchFamily="18" charset="0"/>
                <a:cs typeface="Times New Roman" panose="02020603050405020304" pitchFamily="18" charset="0"/>
              </a:rPr>
              <a:t>back and forth process between you and your trusted editor will undoubtedly highlight the strengths (and weaknesses) within your writing. There’s only a few things you need to have in place for this magic to occur:</a:t>
            </a:r>
          </a:p>
          <a:p>
            <a:pPr marL="109728" indent="0">
              <a:buNone/>
            </a:pPr>
            <a:endParaRPr lang="en-US" sz="19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1900" dirty="0" smtClean="0">
                <a:latin typeface="Times New Roman" panose="02020603050405020304" pitchFamily="18" charset="0"/>
                <a:cs typeface="Times New Roman" panose="02020603050405020304" pitchFamily="18" charset="0"/>
              </a:rPr>
              <a:t>Your </a:t>
            </a:r>
            <a:r>
              <a:rPr lang="en-US" sz="1900" dirty="0">
                <a:latin typeface="Times New Roman" panose="02020603050405020304" pitchFamily="18" charset="0"/>
                <a:cs typeface="Times New Roman" panose="02020603050405020304" pitchFamily="18" charset="0"/>
              </a:rPr>
              <a:t>editor should be someone who enjoys your work, but can still prove honest and critical; someone better at the mechanics of writing than you are, but who is not simply feeding his or her ego. Once real trust is established—and you absolutely need to trust this person, while surrendering to the process—there is no better stage to discover what your writing strengths (as well as weaknesses) are. </a:t>
            </a:r>
            <a:r>
              <a:rPr lang="en-US" sz="1900" dirty="0" smtClean="0">
                <a:latin typeface="Times New Roman" panose="02020603050405020304" pitchFamily="18" charset="0"/>
                <a:cs typeface="Times New Roman" panose="02020603050405020304" pitchFamily="18" charset="0"/>
              </a:rPr>
              <a:t>appreciate </a:t>
            </a:r>
            <a:r>
              <a:rPr lang="en-US" sz="1900" dirty="0">
                <a:latin typeface="Times New Roman" panose="02020603050405020304" pitchFamily="18" charset="0"/>
                <a:cs typeface="Times New Roman" panose="02020603050405020304" pitchFamily="18" charset="0"/>
              </a:rPr>
              <a:t>your style or voice, how can they help better your work?</a:t>
            </a:r>
          </a:p>
          <a:p>
            <a:pPr marL="109728" indent="0">
              <a:buNone/>
            </a:pPr>
            <a:endParaRPr lang="en-US" sz="2400" dirty="0">
              <a:solidFill>
                <a:srgbClr val="003192"/>
              </a:solidFill>
            </a:endParaRPr>
          </a:p>
        </p:txBody>
      </p:sp>
      <p:sp>
        <p:nvSpPr>
          <p:cNvPr id="3" name="Slide Number Placeholder 2"/>
          <p:cNvSpPr>
            <a:spLocks noGrp="1"/>
          </p:cNvSpPr>
          <p:nvPr>
            <p:ph type="sldNum" sz="quarter" idx="12"/>
          </p:nvPr>
        </p:nvSpPr>
        <p:spPr/>
        <p:txBody>
          <a:bodyPr/>
          <a:lstStyle/>
          <a:p>
            <a:fld id="{A24E4B94-7721-4065-97DA-CBBAC445AEEC}" type="slidenum">
              <a:rPr lang="en-US" smtClean="0">
                <a:solidFill>
                  <a:prstClr val="black"/>
                </a:solidFill>
              </a:rPr>
              <a:pPr/>
              <a:t>6</a:t>
            </a:fld>
            <a:endParaRPr lang="en-US">
              <a:solidFill>
                <a:prstClr val="black"/>
              </a:solidFill>
            </a:endParaRPr>
          </a:p>
        </p:txBody>
      </p:sp>
      <p:sp>
        <p:nvSpPr>
          <p:cNvPr id="4" name="Title 3"/>
          <p:cNvSpPr>
            <a:spLocks noGrp="1"/>
          </p:cNvSpPr>
          <p:nvPr>
            <p:ph type="title"/>
          </p:nvPr>
        </p:nvSpPr>
        <p:spPr/>
        <p:txBody>
          <a:bodyPr>
            <a:normAutofit/>
          </a:bodyPr>
          <a:lstStyle/>
          <a:p>
            <a:r>
              <a:rPr lang="en-US" dirty="0" smtClean="0"/>
              <a:t>Edit</a:t>
            </a:r>
            <a:endParaRPr lang="en-US" dirty="0"/>
          </a:p>
        </p:txBody>
      </p:sp>
      <p:pic>
        <p:nvPicPr>
          <p:cNvPr id="5" name="Picture 4">
            <a:extLst>
              <a:ext uri="{FF2B5EF4-FFF2-40B4-BE49-F238E27FC236}">
                <a16:creationId xmlns:a16="http://schemas.microsoft.com/office/drawing/2014/main" id="{ACA63BBB-F884-4EDE-B031-11724A278A85}"/>
              </a:ext>
            </a:extLst>
          </p:cNvPr>
          <p:cNvPicPr>
            <a:picLocks noChangeAspect="1"/>
          </p:cNvPicPr>
          <p:nvPr/>
        </p:nvPicPr>
        <p:blipFill>
          <a:blip r:embed="rId2"/>
          <a:stretch>
            <a:fillRect/>
          </a:stretch>
        </p:blipFill>
        <p:spPr>
          <a:xfrm>
            <a:off x="7655845" y="76200"/>
            <a:ext cx="1411955" cy="1091183"/>
          </a:xfrm>
          <a:prstGeom prst="rect">
            <a:avLst/>
          </a:prstGeom>
        </p:spPr>
      </p:pic>
    </p:spTree>
    <p:extLst>
      <p:ext uri="{BB962C8B-B14F-4D97-AF65-F5344CB8AC3E}">
        <p14:creationId xmlns:p14="http://schemas.microsoft.com/office/powerpoint/2010/main" val="167509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029200"/>
          </a:xfrm>
        </p:spPr>
        <p:txBody>
          <a:bodyPr>
            <a:normAutofit/>
          </a:bodyPr>
          <a:lstStyle/>
          <a:p>
            <a:pPr marL="763524" indent="-342900">
              <a:spcBef>
                <a:spcPts val="0"/>
              </a:spcBef>
              <a:buFont typeface="Wingdings" panose="05000000000000000000" pitchFamily="2" charset="2"/>
              <a:buChar char="Ø"/>
            </a:pPr>
            <a:r>
              <a:rPr lang="en-US" sz="2400" dirty="0">
                <a:latin typeface="Times New Roman" panose="02020603050405020304" pitchFamily="18" charset="0"/>
                <a:ea typeface="Calibri" panose="020F0502020204030204" pitchFamily="34" charset="0"/>
                <a:cs typeface="Times New Roman" panose="02020603050405020304" pitchFamily="18" charset="0"/>
              </a:rPr>
              <a:t>Solicit legitimate, objective book reviewers and bloggers to read and critique your work. Sorry, but moms and boyfriends do not count.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Being </a:t>
            </a:r>
            <a:r>
              <a:rPr lang="en-US" sz="2400" dirty="0">
                <a:latin typeface="Times New Roman" panose="02020603050405020304" pitchFamily="18" charset="0"/>
                <a:ea typeface="Calibri" panose="020F0502020204030204" pitchFamily="34" charset="0"/>
                <a:cs typeface="Times New Roman" panose="02020603050405020304" pitchFamily="18" charset="0"/>
              </a:rPr>
              <a:t>able to measure the strengths and weaknesses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is so important. </a:t>
            </a:r>
            <a:r>
              <a:rPr lang="en-US" sz="2400" dirty="0">
                <a:latin typeface="Times New Roman" panose="02020603050405020304" pitchFamily="18" charset="0"/>
                <a:ea typeface="Calibri" panose="020F0502020204030204" pitchFamily="34" charset="0"/>
                <a:cs typeface="Times New Roman" panose="02020603050405020304" pitchFamily="18" charset="0"/>
              </a:rPr>
              <a:t>Objective reviewers have no qualms about pointing out deficiencies in your work, or areas that require more focus and effort. Fortunately, they’re also honest about the things they liked—undoubtedly, your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strengths.</a:t>
            </a:r>
          </a:p>
          <a:p>
            <a:pPr marL="420624" indent="0">
              <a:spcBef>
                <a:spcPts val="0"/>
              </a:spcBef>
              <a:buNone/>
            </a:pP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763524" indent="-342900">
              <a:spcBef>
                <a:spcPts val="0"/>
              </a:spcBef>
              <a:buFont typeface="Wingdings" panose="05000000000000000000" pitchFamily="2" charset="2"/>
              <a:buChar char="Ø"/>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Internalize </a:t>
            </a:r>
            <a:r>
              <a:rPr lang="en-US" sz="2400" dirty="0">
                <a:latin typeface="Times New Roman" panose="02020603050405020304" pitchFamily="18" charset="0"/>
                <a:ea typeface="Calibri" panose="020F0502020204030204" pitchFamily="34" charset="0"/>
                <a:cs typeface="Times New Roman" panose="02020603050405020304" pitchFamily="18" charset="0"/>
              </a:rPr>
              <a:t>their honest feedback; you may not like what they have to say or even agree with it, but you do need to consider it—and apply it—toward your next rewrite and future writings.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2400" dirty="0">
              <a:solidFill>
                <a:srgbClr val="003192"/>
              </a:solidFill>
            </a:endParaRPr>
          </a:p>
        </p:txBody>
      </p:sp>
      <p:sp>
        <p:nvSpPr>
          <p:cNvPr id="3" name="Slide Number Placeholder 2"/>
          <p:cNvSpPr>
            <a:spLocks noGrp="1"/>
          </p:cNvSpPr>
          <p:nvPr>
            <p:ph type="sldNum" sz="quarter" idx="12"/>
          </p:nvPr>
        </p:nvSpPr>
        <p:spPr/>
        <p:txBody>
          <a:bodyPr/>
          <a:lstStyle/>
          <a:p>
            <a:fld id="{A24E4B94-7721-4065-97DA-CBBAC445AEEC}" type="slidenum">
              <a:rPr lang="en-US" smtClean="0">
                <a:solidFill>
                  <a:prstClr val="black"/>
                </a:solidFill>
              </a:rPr>
              <a:pPr/>
              <a:t>7</a:t>
            </a:fld>
            <a:endParaRPr lang="en-US">
              <a:solidFill>
                <a:prstClr val="black"/>
              </a:solidFill>
            </a:endParaRPr>
          </a:p>
        </p:txBody>
      </p:sp>
      <p:sp>
        <p:nvSpPr>
          <p:cNvPr id="4" name="Title 3"/>
          <p:cNvSpPr>
            <a:spLocks noGrp="1"/>
          </p:cNvSpPr>
          <p:nvPr>
            <p:ph type="title"/>
          </p:nvPr>
        </p:nvSpPr>
        <p:spPr/>
        <p:txBody>
          <a:bodyPr>
            <a:normAutofit/>
          </a:bodyPr>
          <a:lstStyle/>
          <a:p>
            <a:r>
              <a:rPr lang="en-US" dirty="0" smtClean="0"/>
              <a:t>Solicit Feedback</a:t>
            </a:r>
            <a:endParaRPr lang="en-US" dirty="0"/>
          </a:p>
        </p:txBody>
      </p:sp>
      <p:pic>
        <p:nvPicPr>
          <p:cNvPr id="5" name="Picture 4">
            <a:extLst>
              <a:ext uri="{FF2B5EF4-FFF2-40B4-BE49-F238E27FC236}">
                <a16:creationId xmlns:a16="http://schemas.microsoft.com/office/drawing/2014/main" id="{ACA63BBB-F884-4EDE-B031-11724A278A85}"/>
              </a:ext>
            </a:extLst>
          </p:cNvPr>
          <p:cNvPicPr>
            <a:picLocks noChangeAspect="1"/>
          </p:cNvPicPr>
          <p:nvPr/>
        </p:nvPicPr>
        <p:blipFill>
          <a:blip r:embed="rId2"/>
          <a:stretch>
            <a:fillRect/>
          </a:stretch>
        </p:blipFill>
        <p:spPr>
          <a:xfrm>
            <a:off x="7655845" y="76200"/>
            <a:ext cx="1411955" cy="1091183"/>
          </a:xfrm>
          <a:prstGeom prst="rect">
            <a:avLst/>
          </a:prstGeom>
        </p:spPr>
      </p:pic>
    </p:spTree>
    <p:extLst>
      <p:ext uri="{BB962C8B-B14F-4D97-AF65-F5344CB8AC3E}">
        <p14:creationId xmlns:p14="http://schemas.microsoft.com/office/powerpoint/2010/main" val="11485345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24E4B94-7721-4065-97DA-CBBAC445AEEC}" type="slidenum">
              <a:rPr lang="en-US" smtClean="0">
                <a:solidFill>
                  <a:prstClr val="black"/>
                </a:solidFill>
              </a:rPr>
              <a:pPr/>
              <a:t>8</a:t>
            </a:fld>
            <a:endParaRPr lang="en-US">
              <a:solidFill>
                <a:prstClr val="black"/>
              </a:solidFill>
            </a:endParaRPr>
          </a:p>
        </p:txBody>
      </p:sp>
      <p:sp>
        <p:nvSpPr>
          <p:cNvPr id="2" name="Rectangle 1"/>
          <p:cNvSpPr/>
          <p:nvPr/>
        </p:nvSpPr>
        <p:spPr>
          <a:xfrm>
            <a:off x="609600" y="609600"/>
            <a:ext cx="8077200" cy="5509200"/>
          </a:xfrm>
          <a:prstGeom prst="rect">
            <a:avLst/>
          </a:prstGeom>
        </p:spPr>
        <p:txBody>
          <a:bodyPr wrap="square">
            <a:spAutoFit/>
          </a:bodyPr>
          <a:lstStyle/>
          <a:p>
            <a:r>
              <a:rPr lang="en-US" sz="5400" b="1" i="1" dirty="0" smtClean="0">
                <a:solidFill>
                  <a:srgbClr val="464646"/>
                </a:solidFill>
                <a:effectLst>
                  <a:outerShdw blurRad="31750" dist="25400" dir="5400000" algn="tl" rotWithShape="0">
                    <a:srgbClr val="000000">
                      <a:alpha val="25000"/>
                    </a:srgbClr>
                  </a:outerShdw>
                </a:effectLst>
                <a:ea typeface="+mj-ea"/>
                <a:cs typeface="+mj-cs"/>
              </a:rPr>
              <a:t>Write…</a:t>
            </a:r>
          </a:p>
          <a:p>
            <a:endParaRPr lang="en-US" sz="5400" b="1" i="1" dirty="0">
              <a:solidFill>
                <a:srgbClr val="464646"/>
              </a:solidFill>
              <a:effectLst>
                <a:outerShdw blurRad="31750" dist="25400" dir="5400000" algn="tl" rotWithShape="0">
                  <a:srgbClr val="000000">
                    <a:alpha val="25000"/>
                  </a:srgbClr>
                </a:outerShdw>
              </a:effectLst>
              <a:ea typeface="+mj-ea"/>
              <a:cs typeface="+mj-cs"/>
            </a:endParaRPr>
          </a:p>
          <a:p>
            <a:r>
              <a:rPr lang="en-US" sz="5400" b="1" i="1" dirty="0" smtClean="0">
                <a:solidFill>
                  <a:srgbClr val="464646"/>
                </a:solidFill>
                <a:effectLst>
                  <a:outerShdw blurRad="31750" dist="25400" dir="5400000" algn="tl" rotWithShape="0">
                    <a:srgbClr val="000000">
                      <a:alpha val="25000"/>
                    </a:srgbClr>
                  </a:outerShdw>
                </a:effectLst>
                <a:ea typeface="+mj-ea"/>
                <a:cs typeface="+mj-cs"/>
              </a:rPr>
              <a:t>	Write…</a:t>
            </a:r>
          </a:p>
          <a:p>
            <a:endParaRPr lang="en-US" sz="5400" b="1" i="1" dirty="0">
              <a:solidFill>
                <a:srgbClr val="464646"/>
              </a:solidFill>
              <a:effectLst>
                <a:outerShdw blurRad="31750" dist="25400" dir="5400000" algn="tl" rotWithShape="0">
                  <a:srgbClr val="000000">
                    <a:alpha val="25000"/>
                  </a:srgbClr>
                </a:outerShdw>
              </a:effectLst>
              <a:ea typeface="+mj-ea"/>
              <a:cs typeface="+mj-cs"/>
            </a:endParaRPr>
          </a:p>
          <a:p>
            <a:r>
              <a:rPr lang="en-US" sz="5400" b="1" i="1" dirty="0" smtClean="0">
                <a:solidFill>
                  <a:srgbClr val="464646"/>
                </a:solidFill>
                <a:effectLst>
                  <a:outerShdw blurRad="31750" dist="25400" dir="5400000" algn="tl" rotWithShape="0">
                    <a:srgbClr val="000000">
                      <a:alpha val="25000"/>
                    </a:srgbClr>
                  </a:outerShdw>
                </a:effectLst>
                <a:ea typeface="+mj-ea"/>
                <a:cs typeface="+mj-cs"/>
              </a:rPr>
              <a:t>		Write</a:t>
            </a:r>
            <a:r>
              <a:rPr lang="en-US" sz="5400" b="1" i="1" dirty="0" smtClean="0">
                <a:solidFill>
                  <a:srgbClr val="464646"/>
                </a:solidFill>
                <a:effectLst>
                  <a:outerShdw blurRad="31750" dist="25400" dir="5400000" algn="tl" rotWithShape="0">
                    <a:srgbClr val="000000">
                      <a:alpha val="25000"/>
                    </a:srgbClr>
                  </a:outerShdw>
                </a:effectLst>
                <a:ea typeface="+mj-ea"/>
                <a:cs typeface="+mj-cs"/>
              </a:rPr>
              <a:t>!   </a:t>
            </a:r>
            <a:endParaRPr lang="en-US" sz="5400" b="1" i="1" dirty="0" smtClean="0">
              <a:solidFill>
                <a:srgbClr val="464646"/>
              </a:solidFill>
              <a:effectLst>
                <a:outerShdw blurRad="31750" dist="25400" dir="5400000" algn="tl" rotWithShape="0">
                  <a:srgbClr val="000000">
                    <a:alpha val="25000"/>
                  </a:srgbClr>
                </a:outerShdw>
              </a:effectLst>
              <a:ea typeface="+mj-ea"/>
              <a:cs typeface="+mj-cs"/>
            </a:endParaRPr>
          </a:p>
          <a:p>
            <a:endParaRPr lang="en-US" sz="5400" b="1" i="1" dirty="0">
              <a:solidFill>
                <a:srgbClr val="464646"/>
              </a:solidFill>
              <a:effectLst>
                <a:outerShdw blurRad="31750" dist="25400" dir="5400000" algn="tl" rotWithShape="0">
                  <a:srgbClr val="000000">
                    <a:alpha val="25000"/>
                  </a:srgbClr>
                </a:outerShdw>
              </a:effectLst>
              <a:ea typeface="+mj-ea"/>
              <a:cs typeface="+mj-cs"/>
            </a:endParaRPr>
          </a:p>
          <a:p>
            <a:r>
              <a:rPr lang="en-US" sz="2400" b="1" i="1" dirty="0" smtClean="0">
                <a:solidFill>
                  <a:srgbClr val="FF0000"/>
                </a:solidFill>
                <a:effectLst>
                  <a:outerShdw blurRad="31750" dist="25400" dir="5400000" algn="tl" rotWithShape="0">
                    <a:srgbClr val="000000">
                      <a:alpha val="25000"/>
                    </a:srgbClr>
                  </a:outerShdw>
                </a:effectLst>
                <a:ea typeface="+mj-ea"/>
                <a:cs typeface="+mj-cs"/>
              </a:rPr>
              <a:t>                     </a:t>
            </a:r>
            <a:r>
              <a:rPr lang="en-US" sz="2800" b="1" i="1" dirty="0" smtClean="0">
                <a:solidFill>
                  <a:srgbClr val="FF0000"/>
                </a:solidFill>
                <a:effectLst>
                  <a:outerShdw blurRad="31750" dist="25400" dir="5400000" algn="tl" rotWithShape="0">
                    <a:srgbClr val="000000">
                      <a:alpha val="25000"/>
                    </a:srgbClr>
                  </a:outerShdw>
                </a:effectLst>
                <a:ea typeface="+mj-ea"/>
                <a:cs typeface="+mj-cs"/>
              </a:rPr>
              <a:t>Connect with me on FB &amp; Twitter</a:t>
            </a:r>
            <a:endParaRPr lang="en-US" sz="2800" dirty="0">
              <a:solidFill>
                <a:srgbClr val="FF0000"/>
              </a:solidFill>
            </a:endParaRPr>
          </a:p>
        </p:txBody>
      </p:sp>
      <p:pic>
        <p:nvPicPr>
          <p:cNvPr id="5" name="Picture 4">
            <a:extLst>
              <a:ext uri="{FF2B5EF4-FFF2-40B4-BE49-F238E27FC236}">
                <a16:creationId xmlns:a16="http://schemas.microsoft.com/office/drawing/2014/main" id="{ACA63BBB-F884-4EDE-B031-11724A278A85}"/>
              </a:ext>
            </a:extLst>
          </p:cNvPr>
          <p:cNvPicPr>
            <a:picLocks noChangeAspect="1"/>
          </p:cNvPicPr>
          <p:nvPr/>
        </p:nvPicPr>
        <p:blipFill>
          <a:blip r:embed="rId2"/>
          <a:stretch>
            <a:fillRect/>
          </a:stretch>
        </p:blipFill>
        <p:spPr>
          <a:xfrm>
            <a:off x="7655845" y="76200"/>
            <a:ext cx="1411955" cy="1091183"/>
          </a:xfrm>
          <a:prstGeom prst="rect">
            <a:avLst/>
          </a:prstGeom>
        </p:spPr>
      </p:pic>
      <p:pic>
        <p:nvPicPr>
          <p:cNvPr id="9" name="Picture 2" descr="The Menu: Manchester, Steven: 9780984184255: Amazon.com: Book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2620" y="2743200"/>
            <a:ext cx="1673225" cy="25821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75617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A7E034F6FDB44CA69865EBD67F0231" ma:contentTypeVersion="10" ma:contentTypeDescription="Create a new document." ma:contentTypeScope="" ma:versionID="731bfbda8bc33571092c7dddccd1bf45">
  <xsd:schema xmlns:xsd="http://www.w3.org/2001/XMLSchema" xmlns:xs="http://www.w3.org/2001/XMLSchema" xmlns:p="http://schemas.microsoft.com/office/2006/metadata/properties" xmlns:ns3="c09233ec-67fa-4bd7-a167-325edf58538d" targetNamespace="http://schemas.microsoft.com/office/2006/metadata/properties" ma:root="true" ma:fieldsID="9ada5a86a35d3af0f7d7a61df264b0b3" ns3:_="">
    <xsd:import namespace="c09233ec-67fa-4bd7-a167-325edf58538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9233ec-67fa-4bd7-a167-325edf5853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045C7F-32CD-4235-9977-66DE49E5A2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9233ec-67fa-4bd7-a167-325edf5853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CB09DFC-8AB4-401F-A98E-5DF64FAB1971}">
  <ds:schemaRefs>
    <ds:schemaRef ds:uri="http://purl.org/dc/elements/1.1/"/>
    <ds:schemaRef ds:uri="http://schemas.microsoft.com/office/2006/metadata/properties"/>
    <ds:schemaRef ds:uri="http://schemas.microsoft.com/office/2006/documentManagement/types"/>
    <ds:schemaRef ds:uri="c09233ec-67fa-4bd7-a167-325edf58538d"/>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5FB8F3CF-E261-4DA2-A8ED-ABD63EBEA0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Concourse</Template>
  <TotalTime>6493</TotalTime>
  <Words>896</Words>
  <Application>Microsoft Office PowerPoint</Application>
  <PresentationFormat>On-screen Show (4:3)</PresentationFormat>
  <Paragraphs>52</Paragraphs>
  <Slides>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Arial</vt:lpstr>
      <vt:lpstr>Calibri</vt:lpstr>
      <vt:lpstr>Lucida Sans Unicode</vt:lpstr>
      <vt:lpstr>Symbol</vt:lpstr>
      <vt:lpstr>Times New Roman</vt:lpstr>
      <vt:lpstr>Verdana</vt:lpstr>
      <vt:lpstr>Wingdings</vt:lpstr>
      <vt:lpstr>Wingdings 2</vt:lpstr>
      <vt:lpstr>Wingdings 3</vt:lpstr>
      <vt:lpstr>Concourse</vt:lpstr>
      <vt:lpstr>Steve Manchester Figuring Out Your Strengths  as a Writer</vt:lpstr>
      <vt:lpstr>The Real Questions</vt:lpstr>
      <vt:lpstr>Read</vt:lpstr>
      <vt:lpstr>Storyboard</vt:lpstr>
      <vt:lpstr>Write</vt:lpstr>
      <vt:lpstr>Edit</vt:lpstr>
      <vt:lpstr>Solicit Feedback</vt:lpstr>
      <vt:lpstr>PowerPoint Presentation</vt:lpstr>
    </vt:vector>
  </TitlesOfParts>
  <Company>Sun Life Financial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Delaware Life Insurance Co</dc:title>
  <dc:creator>SLF KG</dc:creator>
  <cp:lastModifiedBy>Steven H Manchester</cp:lastModifiedBy>
  <cp:revision>278</cp:revision>
  <cp:lastPrinted>2015-07-23T14:16:10Z</cp:lastPrinted>
  <dcterms:created xsi:type="dcterms:W3CDTF">2013-05-01T10:25:51Z</dcterms:created>
  <dcterms:modified xsi:type="dcterms:W3CDTF">2021-02-27T15:12:08Z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0x010100DFA7E034F6FDB44CA69865EBD67F0231</vt:lpwstr>
  </property>
  <property fmtid="{D5CDD505-2E9C-101B-9397-08002B2CF9AE}" pid="3" name="_dlc_DocIdItemGuid">
    <vt:lpwstr>87d2e710-a616-4eb9-8dea-9529b19f8dc1</vt:lpwstr>
  </property>
  <property fmtid="{D5CDD505-2E9C-101B-9397-08002B2CF9AE}" pid="4" name="URL">
    <vt:lpwstr/>
  </property>
</Properties>
</file>