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63" r:id="rId5"/>
    <p:sldId id="266" r:id="rId6"/>
    <p:sldId id="267" r:id="rId7"/>
    <p:sldId id="264" r:id="rId8"/>
    <p:sldId id="258" r:id="rId9"/>
    <p:sldId id="259" r:id="rId10"/>
    <p:sldId id="261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dsworth, James" initials="WJ" lastIdx="15" clrIdx="0">
    <p:extLst>
      <p:ext uri="{19B8F6BF-5375-455C-9EA6-DF929625EA0E}">
        <p15:presenceInfo xmlns:p15="http://schemas.microsoft.com/office/powerpoint/2012/main" userId="Wadsworth, Jam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CB16B-946B-4FB7-A690-CBED35969104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D5FCF-ADEE-44FD-A273-8919646C7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4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2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6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5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4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8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2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6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9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A8819-7ED6-4DFC-A5F9-191D5571226C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BDCC4-5E8C-4C42-ABD2-68750CCC7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7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welliot.com/" TargetMode="External"/><Relationship Id="rId2" Type="http://schemas.openxmlformats.org/officeDocument/2006/relationships/hyperlink" Target="http://www.jwelliot.com/writers-resourc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cmiqQ9NpP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63782" y="2780796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Story Craft:</a:t>
            </a:r>
            <a:br>
              <a:rPr lang="en-US" sz="8000" dirty="0">
                <a:solidFill>
                  <a:schemeClr val="bg1"/>
                </a:solidFill>
              </a:rPr>
            </a:br>
            <a:r>
              <a:rPr lang="en-US" sz="8000" dirty="0">
                <a:solidFill>
                  <a:schemeClr val="bg1"/>
                </a:solidFill>
              </a:rPr>
              <a:t>Structure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982" y="2208415"/>
            <a:ext cx="4475018" cy="447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5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536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Act III (Roughly 20% of the Story)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238" y="975361"/>
            <a:ext cx="8027605" cy="59645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Mounting Forces 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Climax/Lights </a:t>
            </a:r>
            <a:r>
              <a:rPr lang="en-US" b="1" dirty="0">
                <a:solidFill>
                  <a:schemeClr val="bg1"/>
                </a:solidFill>
              </a:rPr>
              <a:t>Out 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Ticking Clock 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Moral Dilemma</a:t>
            </a:r>
            <a:r>
              <a:rPr lang="en-US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Emotional Punch/Gimmick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Final Battle/Ordeal</a:t>
            </a:r>
            <a:r>
              <a:rPr lang="en-US" dirty="0">
                <a:solidFill>
                  <a:schemeClr val="bg1"/>
                </a:solidFill>
              </a:rPr>
              <a:t>—Outer and/or Inner 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Reversal of Reader Expectation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Transformation/Resurrection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7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76" y="1907271"/>
            <a:ext cx="11862724" cy="4835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Raffle Word: Structure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See handouts for detailed notes and suggested reading list.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See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www.jwelliot.com/writers-resources/</a:t>
            </a:r>
            <a:r>
              <a:rPr lang="en-US" dirty="0" smtClean="0">
                <a:solidFill>
                  <a:schemeClr val="bg1"/>
                </a:solidFill>
              </a:rPr>
              <a:t> for writing books and a guide to self-publishing and marketing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smtClean="0">
              <a:solidFill>
                <a:schemeClr val="bg1"/>
              </a:solidFill>
              <a:hlinkClick r:id="rId3"/>
            </a:endParaRPr>
          </a:p>
          <a:p>
            <a:pPr marL="0" indent="0">
              <a:buNone/>
            </a:pPr>
            <a:r>
              <a:rPr lang="en-US" smtClean="0">
                <a:solidFill>
                  <a:schemeClr val="bg1"/>
                </a:solidFill>
                <a:hlinkClick r:id="rId3"/>
              </a:rPr>
              <a:t>www.jwelliot.com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Common Features of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991" y="1524000"/>
            <a:ext cx="11678479" cy="5430982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A central figure whose fate is the focus of the story.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A world, imaginary or real, which this figure inhabits.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Something happens to summon or propel this figure into a state of action that will transform their lives.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This action will involve conflict and uncertainty (i.e., a villain), which will result in a climax where all seems lost,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until the action is resolved in a catastrophe (an unhappy ending)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or an unknotting of the tangle of conflict (a happy ending) (i.e., frustration or liberation, death or renewal) .</a:t>
            </a:r>
          </a:p>
          <a:p>
            <a:pPr marL="0" lv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[Christopher Booker, </a:t>
            </a:r>
            <a:r>
              <a:rPr lang="en-US" sz="1800" i="1" dirty="0">
                <a:solidFill>
                  <a:schemeClr val="bg1"/>
                </a:solidFill>
              </a:rPr>
              <a:t>The Seven Basic Plots: Why We Tell Stories </a:t>
            </a:r>
            <a:r>
              <a:rPr lang="en-US" sz="1800" dirty="0">
                <a:solidFill>
                  <a:schemeClr val="bg1"/>
                </a:solidFill>
              </a:rPr>
              <a:t>(London: Bloomsbury Continuum, 2004), 17-19)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DCC4-5E8C-4C42-ABD2-68750CCC77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2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0" name="Picture 6" descr="What is The Three Act Structure - Plot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14" y="365125"/>
            <a:ext cx="11724372" cy="573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0771" y="6294922"/>
            <a:ext cx="1038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Chart taken from https://www.studiobinder.com/blog/three-act-structure/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18" y="471054"/>
            <a:ext cx="1943791" cy="147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10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436" y="365125"/>
            <a:ext cx="4230255" cy="119614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Four-Act </a:t>
            </a:r>
            <a:r>
              <a:rPr lang="en-US" dirty="0">
                <a:solidFill>
                  <a:schemeClr val="bg1"/>
                </a:solidFill>
              </a:rPr>
              <a:t>Structure</a:t>
            </a:r>
          </a:p>
        </p:txBody>
      </p:sp>
      <p:pic>
        <p:nvPicPr>
          <p:cNvPr id="12" name="Picture 11" descr="https://inflatablepress.com/wp-content/uploads/2011/10/larrybrooks3-m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6118459" cy="702644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144379" y="6092793"/>
            <a:ext cx="5929162" cy="655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Chart taken from https://inflatablepress.com/larry-brooks-story-structure/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37694" y="884507"/>
            <a:ext cx="74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37695" y="2345516"/>
            <a:ext cx="74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696" y="3973402"/>
            <a:ext cx="74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 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37693" y="5601288"/>
            <a:ext cx="74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 4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379" y="4612691"/>
            <a:ext cx="4387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Larry Brooks, </a:t>
            </a:r>
            <a:r>
              <a:rPr lang="en-US" i="1" dirty="0">
                <a:solidFill>
                  <a:schemeClr val="bg1"/>
                </a:solidFill>
              </a:rPr>
              <a:t>Story Engineering: Mastering the Six Core Competencies of Successful Writing </a:t>
            </a:r>
            <a:r>
              <a:rPr lang="en-US" dirty="0">
                <a:solidFill>
                  <a:schemeClr val="bg1"/>
                </a:solidFill>
              </a:rPr>
              <a:t>(Cincinnati, Ohio: Writer’s Digest Books, 2011), 139-157. </a:t>
            </a:r>
          </a:p>
        </p:txBody>
      </p:sp>
    </p:spTree>
    <p:extLst>
      <p:ext uri="{BB962C8B-B14F-4D97-AF65-F5344CB8AC3E}">
        <p14:creationId xmlns:p14="http://schemas.microsoft.com/office/powerpoint/2010/main" val="31565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2" y="235817"/>
            <a:ext cx="2921000" cy="12420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Five-Act </a:t>
            </a:r>
            <a:r>
              <a:rPr lang="en-US" dirty="0">
                <a:solidFill>
                  <a:schemeClr val="bg1"/>
                </a:solidFill>
              </a:rPr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09" y="1807152"/>
            <a:ext cx="3613727" cy="260783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John </a:t>
            </a:r>
            <a:r>
              <a:rPr lang="en-US" sz="2400" dirty="0" err="1">
                <a:solidFill>
                  <a:schemeClr val="bg1"/>
                </a:solidFill>
              </a:rPr>
              <a:t>Yorke</a:t>
            </a:r>
            <a:r>
              <a:rPr lang="en-US" sz="24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bg1"/>
                </a:solidFill>
              </a:rPr>
              <a:t>Into the Woods: A Five-Act Journey Into Story</a:t>
            </a:r>
            <a:r>
              <a:rPr lang="en-US" sz="2400" dirty="0">
                <a:solidFill>
                  <a:schemeClr val="bg1"/>
                </a:solidFill>
              </a:rPr>
              <a:t> (NY: Harry N. Abrams, 2015), 51.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What You Need To Know About John Yorke's Theory of Fractal Storytel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197" y="0"/>
            <a:ext cx="82138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7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270"/>
            <a:ext cx="10515600" cy="78018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Dan Wells</a:t>
            </a:r>
            <a:r>
              <a:rPr lang="en-US">
                <a:solidFill>
                  <a:schemeClr val="bg1"/>
                </a:solidFill>
              </a:rPr>
              <a:t>, Seven-Point </a:t>
            </a:r>
            <a:r>
              <a:rPr lang="en-US" dirty="0">
                <a:solidFill>
                  <a:schemeClr val="bg1"/>
                </a:solidFill>
              </a:rPr>
              <a:t>Story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3" y="877455"/>
            <a:ext cx="10515600" cy="600363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Hook</a:t>
            </a:r>
            <a:r>
              <a:rPr lang="en-US" dirty="0">
                <a:solidFill>
                  <a:schemeClr val="bg1"/>
                </a:solidFill>
              </a:rPr>
              <a:t> — Your character’s starting point. This is the opposite of the </a:t>
            </a:r>
            <a:r>
              <a:rPr lang="en-US" b="1" dirty="0">
                <a:solidFill>
                  <a:schemeClr val="bg1"/>
                </a:solidFill>
              </a:rPr>
              <a:t>Resolution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Plot turn 1</a:t>
            </a:r>
            <a:r>
              <a:rPr lang="en-US" dirty="0">
                <a:solidFill>
                  <a:schemeClr val="bg1"/>
                </a:solidFill>
              </a:rPr>
              <a:t> — The event that sets your story in motion and moves you from the beginning to the </a:t>
            </a:r>
            <a:r>
              <a:rPr lang="en-US" b="1" dirty="0">
                <a:solidFill>
                  <a:schemeClr val="bg1"/>
                </a:solidFill>
              </a:rPr>
              <a:t>Midpoint</a:t>
            </a:r>
            <a:r>
              <a:rPr lang="en-US" dirty="0">
                <a:solidFill>
                  <a:schemeClr val="bg1"/>
                </a:solidFill>
              </a:rPr>
              <a:t>. You introduce the conflict, and your character’s world changes. This is basically when your character sets out on their journey.</a:t>
            </a:r>
          </a:p>
          <a:p>
            <a:r>
              <a:rPr lang="en-US" b="1" dirty="0">
                <a:solidFill>
                  <a:schemeClr val="bg1"/>
                </a:solidFill>
              </a:rPr>
              <a:t>Pinch point 1</a:t>
            </a:r>
            <a:r>
              <a:rPr lang="en-US" dirty="0">
                <a:solidFill>
                  <a:schemeClr val="bg1"/>
                </a:solidFill>
              </a:rPr>
              <a:t> — This is where you apply pressure. This is often used to introduce the antagonist.</a:t>
            </a:r>
          </a:p>
          <a:p>
            <a:r>
              <a:rPr lang="en-US" b="1" dirty="0">
                <a:solidFill>
                  <a:schemeClr val="bg1"/>
                </a:solidFill>
              </a:rPr>
              <a:t>Midpoint</a:t>
            </a:r>
            <a:r>
              <a:rPr lang="en-US" dirty="0">
                <a:solidFill>
                  <a:schemeClr val="bg1"/>
                </a:solidFill>
              </a:rPr>
              <a:t> — Your character moves from reaction to action. They determine they must do something to stop the antagonist.</a:t>
            </a:r>
          </a:p>
          <a:p>
            <a:r>
              <a:rPr lang="en-US" b="1" dirty="0">
                <a:solidFill>
                  <a:schemeClr val="bg1"/>
                </a:solidFill>
              </a:rPr>
              <a:t>Pinch point 2</a:t>
            </a:r>
            <a:r>
              <a:rPr lang="en-US" dirty="0">
                <a:solidFill>
                  <a:schemeClr val="bg1"/>
                </a:solidFill>
              </a:rPr>
              <a:t> — This is where you apply more pressure. Your story takes the ultimate dive. Your character is at their darkest moment. They have lost everything.</a:t>
            </a:r>
          </a:p>
          <a:p>
            <a:r>
              <a:rPr lang="en-US" b="1" dirty="0">
                <a:solidFill>
                  <a:schemeClr val="bg1"/>
                </a:solidFill>
              </a:rPr>
              <a:t>Plot turn 2</a:t>
            </a:r>
            <a:r>
              <a:rPr lang="en-US" dirty="0">
                <a:solidFill>
                  <a:schemeClr val="bg1"/>
                </a:solidFill>
              </a:rPr>
              <a:t> — Here, you move the story from </a:t>
            </a:r>
            <a:r>
              <a:rPr lang="en-US" b="1" dirty="0">
                <a:solidFill>
                  <a:schemeClr val="bg1"/>
                </a:solidFill>
              </a:rPr>
              <a:t>Midpoint</a:t>
            </a:r>
            <a:r>
              <a:rPr lang="en-US" dirty="0">
                <a:solidFill>
                  <a:schemeClr val="bg1"/>
                </a:solidFill>
              </a:rPr>
              <a:t> to the end, the </a:t>
            </a:r>
            <a:r>
              <a:rPr lang="en-US" b="1" dirty="0">
                <a:solidFill>
                  <a:schemeClr val="bg1"/>
                </a:solidFill>
              </a:rPr>
              <a:t>Resolution</a:t>
            </a:r>
            <a:r>
              <a:rPr lang="en-US" dirty="0">
                <a:solidFill>
                  <a:schemeClr val="bg1"/>
                </a:solidFill>
              </a:rPr>
              <a:t>. Your character gets or realizes that they have the final piece of information to achieve what they set out to do in the </a:t>
            </a:r>
            <a:r>
              <a:rPr lang="en-US" b="1" dirty="0">
                <a:solidFill>
                  <a:schemeClr val="bg1"/>
                </a:solidFill>
              </a:rPr>
              <a:t>Midpoint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Resolution</a:t>
            </a:r>
            <a:r>
              <a:rPr lang="en-US" dirty="0">
                <a:solidFill>
                  <a:schemeClr val="bg1"/>
                </a:solidFill>
              </a:rPr>
              <a:t> — This is the climax of your story. Everything in the story leads to this moment. Here, your character achieves (or fails to achieve) what they set out to do.</a:t>
            </a:r>
          </a:p>
          <a:p>
            <a:pPr marL="0" indent="0">
              <a:buNone/>
            </a:pPr>
            <a:r>
              <a:rPr lang="en-US" sz="2100" dirty="0">
                <a:hlinkClick r:id="rId2"/>
              </a:rPr>
              <a:t>https://youtu.be/KcmiqQ9NpPE</a:t>
            </a:r>
            <a:r>
              <a:rPr lang="en-US" sz="2100" dirty="0"/>
              <a:t> </a:t>
            </a:r>
            <a:r>
              <a:rPr lang="en-US" sz="2100" dirty="0">
                <a:solidFill>
                  <a:schemeClr val="bg1"/>
                </a:solidFill>
              </a:rPr>
              <a:t>(https://livingwriter.com/blog/dan-wells-seven-point-story-structure)</a:t>
            </a:r>
          </a:p>
        </p:txBody>
      </p:sp>
    </p:spTree>
    <p:extLst>
      <p:ext uri="{BB962C8B-B14F-4D97-AF65-F5344CB8AC3E}">
        <p14:creationId xmlns:p14="http://schemas.microsoft.com/office/powerpoint/2010/main" val="14363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82057" y="263724"/>
            <a:ext cx="8876145" cy="10529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A Practical Approach to  Structure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45" y="1561270"/>
            <a:ext cx="8790248" cy="50543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28" y="150617"/>
            <a:ext cx="1775871" cy="141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536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Act I (Roughly 20 % of the Story):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963" y="1058488"/>
            <a:ext cx="8158018" cy="56184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Ordinary World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Disturbance/Problem/Call to Action/Inciting Incident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Argument Opposed to Transformation 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Fear/Reluctance/Refusing Call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Care Package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Trouble Brewing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Crossing the Threshold #1/</a:t>
            </a:r>
            <a:r>
              <a:rPr lang="en-US" b="1" u="sng" dirty="0">
                <a:solidFill>
                  <a:schemeClr val="bg1"/>
                </a:solidFill>
              </a:rPr>
              <a:t>Doorway of No Return #1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56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504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Act II (Roughly 60% of the Story):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0746" y="955041"/>
            <a:ext cx="9312564" cy="55658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Kick in the Shins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Tests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smtClean="0">
                <a:solidFill>
                  <a:schemeClr val="bg1"/>
                </a:solidFill>
              </a:rPr>
              <a:t>Mid-Point </a:t>
            </a:r>
            <a:r>
              <a:rPr lang="en-US" b="1" dirty="0">
                <a:solidFill>
                  <a:schemeClr val="bg1"/>
                </a:solidFill>
              </a:rPr>
              <a:t>T</a:t>
            </a:r>
            <a:r>
              <a:rPr lang="en-US" b="1" dirty="0" smtClean="0">
                <a:solidFill>
                  <a:schemeClr val="bg1"/>
                </a:solidFill>
              </a:rPr>
              <a:t>ransformation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The Mirror Moment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Pet the Dog</a:t>
            </a:r>
            <a:r>
              <a:rPr lang="en-US" dirty="0">
                <a:solidFill>
                  <a:schemeClr val="bg1"/>
                </a:solidFill>
              </a:rPr>
              <a:t>— </a:t>
            </a:r>
            <a:r>
              <a:rPr lang="en-US" b="1" dirty="0">
                <a:solidFill>
                  <a:schemeClr val="bg1"/>
                </a:solidFill>
              </a:rPr>
              <a:t>(i.e., an act of kindness and self-sacrifice on the part of the lead character)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Approaching the Cave 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Crossing the Threshold #2/Doorway of No Return #2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23"/>
            <a:ext cx="1764145" cy="154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39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616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Story Craft: Structure</vt:lpstr>
      <vt:lpstr>Common Features of Stories</vt:lpstr>
      <vt:lpstr>PowerPoint Presentation</vt:lpstr>
      <vt:lpstr>Four-Act Structure</vt:lpstr>
      <vt:lpstr>Five-Act Structure</vt:lpstr>
      <vt:lpstr>Dan Wells, Seven-Point Story Structure</vt:lpstr>
      <vt:lpstr>PowerPoint Presentation</vt:lpstr>
      <vt:lpstr>Act I (Roughly 20 % of the Story):</vt:lpstr>
      <vt:lpstr>Act II (Roughly 60% of the Story):</vt:lpstr>
      <vt:lpstr>Act III (Roughly 20% of the Story)</vt:lpstr>
      <vt:lpstr>PowerPoint Presentation</vt:lpstr>
    </vt:vector>
  </TitlesOfParts>
  <Company>Stonehill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Anatomy of a Story</dc:title>
  <dc:creator>Wadsworth, James</dc:creator>
  <cp:lastModifiedBy>Wadsworth, James</cp:lastModifiedBy>
  <cp:revision>61</cp:revision>
  <dcterms:created xsi:type="dcterms:W3CDTF">2020-09-27T01:43:00Z</dcterms:created>
  <dcterms:modified xsi:type="dcterms:W3CDTF">2021-02-26T22:18:47Z</dcterms:modified>
</cp:coreProperties>
</file>